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79" r:id="rId2"/>
    <p:sldId id="257" r:id="rId3"/>
    <p:sldId id="285" r:id="rId4"/>
    <p:sldId id="269" r:id="rId5"/>
    <p:sldId id="283" r:id="rId6"/>
    <p:sldId id="273" r:id="rId7"/>
    <p:sldId id="274" r:id="rId8"/>
    <p:sldId id="275" r:id="rId9"/>
    <p:sldId id="276" r:id="rId10"/>
    <p:sldId id="272" r:id="rId11"/>
    <p:sldId id="270" r:id="rId12"/>
    <p:sldId id="271" r:id="rId13"/>
    <p:sldId id="264" r:id="rId14"/>
    <p:sldId id="267" r:id="rId15"/>
    <p:sldId id="288" r:id="rId16"/>
    <p:sldId id="286" r:id="rId17"/>
    <p:sldId id="282" r:id="rId18"/>
    <p:sldId id="287" r:id="rId19"/>
    <p:sldId id="284" r:id="rId20"/>
    <p:sldId id="289" r:id="rId21"/>
    <p:sldId id="291" r:id="rId22"/>
    <p:sldId id="290" r:id="rId23"/>
    <p:sldId id="278" r:id="rId24"/>
    <p:sldId id="277" r:id="rId25"/>
    <p:sldId id="281" r:id="rId26"/>
    <p:sldId id="280" r:id="rId27"/>
    <p:sldId id="26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5722"/>
    <a:srgbClr val="F9F9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173D3E-041D-4330-BCBA-0E3F3C48B268}" v="3" dt="2020-11-16T18:53:47.9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3" autoAdjust="0"/>
    <p:restoredTop sz="94660"/>
  </p:normalViewPr>
  <p:slideViewPr>
    <p:cSldViewPr snapToGrid="0">
      <p:cViewPr varScale="1">
        <p:scale>
          <a:sx n="81" d="100"/>
          <a:sy n="81" d="100"/>
        </p:scale>
        <p:origin x="6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FF18F3-380C-4ADE-95EE-8F675048D69C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45D97-08BC-4309-AB35-149662463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Did you know…. The average time a manager takes to screen a resume for follow up is 10 seconds?</a:t>
            </a:r>
          </a:p>
          <a:p>
            <a:endParaRPr lang="en-US" dirty="0"/>
          </a:p>
          <a:p>
            <a:r>
              <a:rPr lang="en-US" dirty="0"/>
              <a:t>A 5 sec first glance at the top of your resume, decides if they will scan the rest.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93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we tailor…all cereal is not the same just the same as not all software developers are the same. Think about your target market…what are they looking for?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45D97-08BC-4309-AB35-14966246389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591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your resume checklist</a:t>
            </a:r>
            <a:r>
              <a:rPr lang="en-US" baseline="0" dirty="0"/>
              <a:t> and make notes on what changes you want to make to your resume</a:t>
            </a:r>
          </a:p>
          <a:p>
            <a:r>
              <a:rPr lang="en-US" baseline="0" dirty="0"/>
              <a:t>Focus on the top 1/3</a:t>
            </a:r>
          </a:p>
          <a:p>
            <a:r>
              <a:rPr lang="en-US" baseline="0" dirty="0"/>
              <a:t>Go section by section highlighting what to look for – checking along with their on resume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62B21-CCD6-488E-8F87-B3AAA47D29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69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161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to writing an accomplishment statement for you resume. Basically, adding context to your action.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805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300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0DB05-242A-4F4E-8F6B-F805C25D86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E89A0-0BCF-4F29-ABCE-4338E71B68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0C1BC-E336-407E-8FF0-FCAB1894A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0CA57-8A21-4E9D-8DF0-4DD438916F4B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9F9CE5-E4E6-4F5A-AE80-A409B287E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34E17C-277C-4063-8FE8-F75A38034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9726F-E8F7-4BEF-A8D6-2BA7160C6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23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A33BB-F288-4D30-9615-77E5BDD75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8FCEFB-7CAE-48C8-AAB8-9B5A09605E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75AF9-F448-480D-98AE-C053D6491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0CA57-8A21-4E9D-8DF0-4DD438916F4B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50322-05A5-43B9-AD11-F48378794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243CB-6469-44E2-838C-B6D71BA25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9726F-E8F7-4BEF-A8D6-2BA7160C6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549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F8ECF9-18C3-4D85-8A38-D743106E87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AFAE8-DE6A-4B0F-99D8-59106F226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24DA7-3233-4C3D-900A-E3EADB8E6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0CA57-8A21-4E9D-8DF0-4DD438916F4B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32397-37A6-4B35-AB68-4BF643442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5E7CB-2623-4B8D-885A-1BFE03666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9726F-E8F7-4BEF-A8D6-2BA7160C6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7147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607484" y="1604434"/>
            <a:ext cx="10970683" cy="4567767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133"/>
            </a:lvl4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10787955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 with Radial Gradi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92916" y="3305897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666" b="0" spc="0" baseline="0">
                <a:solidFill>
                  <a:schemeClr val="bg1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radial gradient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4" y="4657344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33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10" name="Picture 9" descr="int_experience_hrz_wht_rgb_1500.png"/>
          <p:cNvPicPr>
            <a:picLocks noChangeAspect="1"/>
          </p:cNvPicPr>
          <p:nvPr userDrawn="1"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58" y="518971"/>
            <a:ext cx="2829021" cy="118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06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4DB71-3635-4E6C-A871-0A1AC9BC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B2047-F4C4-4A0E-B5B3-3CBFAB290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52AB9-BF60-4EB5-8E90-37DC4868D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0CA57-8A21-4E9D-8DF0-4DD438916F4B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8FFC5-D0D3-410C-8428-C1101910C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C03BE-B246-4BF9-91C7-F246B0068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9726F-E8F7-4BEF-A8D6-2BA7160C6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594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427F-52AE-42E3-A2E3-F0FBF00C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55E87-F44B-4F68-95AE-80D21CAC3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553DD-2E6A-4D20-AB8F-3FBD07D30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0CA57-8A21-4E9D-8DF0-4DD438916F4B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C0DBE-3934-48BA-ABB7-83871ED98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F6B3D-E6B9-4559-8D57-D5D2DD585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9726F-E8F7-4BEF-A8D6-2BA7160C6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47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2912E-C1B6-45D9-9DBA-DF164D82A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BC87B-3CF0-45EB-B78E-E24A1C9E4F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19DF9-8C7D-416A-A08C-6A12AC3B49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EDB7CC-76D6-4EED-86FA-5C931A414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0CA57-8A21-4E9D-8DF0-4DD438916F4B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868143-F73B-4435-851E-7C16DBB3C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6269C8-4ED9-4545-9FCC-99A11D2D4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9726F-E8F7-4BEF-A8D6-2BA7160C6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098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CC977-F7B5-4CB4-BCD6-43F17F7E5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0D3493-ECAD-4929-8876-5245F0A6F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FF11E5-6F5A-434A-A6B9-59315243AF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6EEFB3-0ACF-4761-AAA8-CDDC9544F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D9D5AB-5003-444B-896D-0C792927B2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19E0C2-FD45-4128-BA57-C0736463A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0CA57-8A21-4E9D-8DF0-4DD438916F4B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BDB49F-E3EB-4751-9F87-FC7973717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B1BE6E-C497-4235-B6FA-80938DA04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9726F-E8F7-4BEF-A8D6-2BA7160C6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588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58427-D2A4-4616-948D-8CE4239B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7E744F-8DEE-4C82-BC00-0833BCC9A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0CA57-8A21-4E9D-8DF0-4DD438916F4B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50E6CF-F822-4FCC-9839-4E8E58320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62EAE5-64F8-4620-B1D9-7E59A79A8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9726F-E8F7-4BEF-A8D6-2BA7160C6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606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DC840C-DB79-4334-A347-0CA7D171A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0CA57-8A21-4E9D-8DF0-4DD438916F4B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56F17E-D50C-4AE3-868E-1A521E2A4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D247F-E250-419C-991A-3894B36A1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9726F-E8F7-4BEF-A8D6-2BA7160C6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17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E8B0F-4198-4646-9FA6-44EB06CAA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8C8D5-A744-429C-9F44-39CA681B0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37DF2-19B5-44BE-80F0-B680BAFE96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4C87BA-A805-44C0-97AC-03E89C320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0CA57-8A21-4E9D-8DF0-4DD438916F4B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96FDD4-BA8D-4D16-9C37-70BED2145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38468-B2DC-4715-A345-CF76E802C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9726F-E8F7-4BEF-A8D6-2BA7160C6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276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E2C05-15AB-4E19-A7BF-343EE6639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707BBC-29B6-49BC-8554-FB89779C16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1046C8-5292-4BB3-8719-6846F40F36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BB8348-7176-43B7-A08F-CD091E75F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0CA57-8A21-4E9D-8DF0-4DD438916F4B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424306-37A5-4FF1-B11F-5227FBC59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F1E6D-23F5-42BF-94BD-F3F1D4AD9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9726F-E8F7-4BEF-A8D6-2BA7160C6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139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F75239-31F2-46CF-9B0F-4C86DA001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F08D1D-7811-4954-B934-FEA290901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DB020-75E0-41B0-9E5E-98A5E24528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0CA57-8A21-4E9D-8DF0-4DD438916F4B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FEA3FD-C149-4AB3-BCCD-A2B371DF8E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1E3A5-4B5B-4C8C-AB50-861ABEFF35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9726F-E8F7-4BEF-A8D6-2BA7160C6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618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agcrowd.com/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skillsyncer.com/" TargetMode="External"/><Relationship Id="rId4" Type="http://schemas.openxmlformats.org/officeDocument/2006/relationships/hyperlink" Target="http://www.wordle.net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muse.com/advice/185-powerful-verbs-that-will-make-your-resume-awesome" TargetMode="External"/><Relationship Id="rId2" Type="http://schemas.openxmlformats.org/officeDocument/2006/relationships/hyperlink" Target="https://blog.kickresume.com/2018/04/11/200-power-adjectives-to-use-on-a-resume/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greed.com/pathway/ev9rqezo8j?path=job-transition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Jumpstart your job search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Resumes</a:t>
            </a:r>
          </a:p>
        </p:txBody>
      </p:sp>
    </p:spTree>
    <p:extLst>
      <p:ext uri="{BB962C8B-B14F-4D97-AF65-F5344CB8AC3E}">
        <p14:creationId xmlns:p14="http://schemas.microsoft.com/office/powerpoint/2010/main" val="3997859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06D088A6-2402-4F92-823F-2B4F5DBDE7D1}"/>
              </a:ext>
            </a:extLst>
          </p:cNvPr>
          <p:cNvGrpSpPr/>
          <p:nvPr/>
        </p:nvGrpSpPr>
        <p:grpSpPr>
          <a:xfrm>
            <a:off x="804839" y="1935415"/>
            <a:ext cx="10376260" cy="578565"/>
            <a:chOff x="0" y="204309"/>
            <a:chExt cx="10376260" cy="578565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DAF5A7C6-E684-4A89-B90A-9F13A374B7C7}"/>
                </a:ext>
              </a:extLst>
            </p:cNvPr>
            <p:cNvSpPr/>
            <p:nvPr/>
          </p:nvSpPr>
          <p:spPr>
            <a:xfrm>
              <a:off x="0" y="204309"/>
              <a:ext cx="10376260" cy="57856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7" name="Rectangle: Rounded Corners 4">
              <a:extLst>
                <a:ext uri="{FF2B5EF4-FFF2-40B4-BE49-F238E27FC236}">
                  <a16:creationId xmlns:a16="http://schemas.microsoft.com/office/drawing/2014/main" id="{3E68CCC3-4314-4ED1-8C76-D191D02B2D63}"/>
                </a:ext>
              </a:extLst>
            </p:cNvPr>
            <p:cNvSpPr txBox="1"/>
            <p:nvPr/>
          </p:nvSpPr>
          <p:spPr>
            <a:xfrm>
              <a:off x="28243" y="232552"/>
              <a:ext cx="10319774" cy="52207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 dirty="0"/>
                <a:t>Clean - visually appealing, easy to read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667C061-3308-4403-A527-540B86D422CE}"/>
              </a:ext>
            </a:extLst>
          </p:cNvPr>
          <p:cNvGrpSpPr/>
          <p:nvPr/>
        </p:nvGrpSpPr>
        <p:grpSpPr>
          <a:xfrm>
            <a:off x="804839" y="2513980"/>
            <a:ext cx="10376260" cy="654637"/>
            <a:chOff x="0" y="782874"/>
            <a:chExt cx="10376260" cy="654637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2B884DC-E86D-4DE0-8FB4-A31355B0E3B7}"/>
                </a:ext>
              </a:extLst>
            </p:cNvPr>
            <p:cNvSpPr/>
            <p:nvPr/>
          </p:nvSpPr>
          <p:spPr>
            <a:xfrm>
              <a:off x="0" y="782874"/>
              <a:ext cx="10376260" cy="65463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9903ADE-3C57-4099-91CA-016A552B50DB}"/>
                </a:ext>
              </a:extLst>
            </p:cNvPr>
            <p:cNvSpPr txBox="1"/>
            <p:nvPr/>
          </p:nvSpPr>
          <p:spPr>
            <a:xfrm>
              <a:off x="0" y="782874"/>
              <a:ext cx="10376260" cy="6546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29446" tIns="29210" rIns="163576" bIns="29210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en-US" sz="1800" kern="1200" dirty="0"/>
                <a:t>1 page for &lt;5 years’ experience, 2 pages for experienced, 2+ if exec and can’t get it all in</a:t>
              </a:r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en-US" sz="1800" kern="1200" dirty="0"/>
                <a:t>White space is your friend &amp; </a:t>
              </a:r>
              <a:r>
                <a:rPr lang="en-US" sz="1800" b="1" u="sng" kern="1200" dirty="0"/>
                <a:t>highlight strategically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5B0E41C-13B4-4D06-BDC7-72CFD475B8C9}"/>
              </a:ext>
            </a:extLst>
          </p:cNvPr>
          <p:cNvGrpSpPr/>
          <p:nvPr/>
        </p:nvGrpSpPr>
        <p:grpSpPr>
          <a:xfrm>
            <a:off x="804839" y="3168618"/>
            <a:ext cx="10376260" cy="578565"/>
            <a:chOff x="0" y="1437512"/>
            <a:chExt cx="10376260" cy="578565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6E7A3159-7A61-4AB1-8FFA-0D0E16C20AC8}"/>
                </a:ext>
              </a:extLst>
            </p:cNvPr>
            <p:cNvSpPr/>
            <p:nvPr/>
          </p:nvSpPr>
          <p:spPr>
            <a:xfrm>
              <a:off x="0" y="1437512"/>
              <a:ext cx="10376260" cy="57856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70394"/>
                <a:satOff val="0"/>
                <a:lumOff val="1373"/>
                <a:alphaOff val="0"/>
              </a:schemeClr>
            </a:fillRef>
            <a:effectRef idx="0">
              <a:schemeClr val="accent2">
                <a:hueOff val="-170394"/>
                <a:satOff val="0"/>
                <a:lumOff val="137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ectangle: Rounded Corners 8">
              <a:extLst>
                <a:ext uri="{FF2B5EF4-FFF2-40B4-BE49-F238E27FC236}">
                  <a16:creationId xmlns:a16="http://schemas.microsoft.com/office/drawing/2014/main" id="{CAD6A367-823E-4373-9EA6-CB60E5DAABBB}"/>
                </a:ext>
              </a:extLst>
            </p:cNvPr>
            <p:cNvSpPr txBox="1"/>
            <p:nvPr/>
          </p:nvSpPr>
          <p:spPr>
            <a:xfrm>
              <a:off x="28243" y="1465755"/>
              <a:ext cx="10319774" cy="52207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 dirty="0"/>
                <a:t>A profile/summary about who you are and highlights YOUR UNIQUE VALUE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CF648DB-FB2B-45CE-9E7B-7CC2C580E7EE}"/>
              </a:ext>
            </a:extLst>
          </p:cNvPr>
          <p:cNvGrpSpPr/>
          <p:nvPr/>
        </p:nvGrpSpPr>
        <p:grpSpPr>
          <a:xfrm>
            <a:off x="804839" y="3747183"/>
            <a:ext cx="10376260" cy="595125"/>
            <a:chOff x="0" y="2016077"/>
            <a:chExt cx="10376260" cy="59512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24F32A7-D0D5-46BA-9C68-E1B61F505D63}"/>
                </a:ext>
              </a:extLst>
            </p:cNvPr>
            <p:cNvSpPr/>
            <p:nvPr/>
          </p:nvSpPr>
          <p:spPr>
            <a:xfrm>
              <a:off x="0" y="2016077"/>
              <a:ext cx="10376260" cy="59512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3B742E7-D820-424E-84B8-D116C449BF76}"/>
                </a:ext>
              </a:extLst>
            </p:cNvPr>
            <p:cNvSpPr txBox="1"/>
            <p:nvPr/>
          </p:nvSpPr>
          <p:spPr>
            <a:xfrm>
              <a:off x="0" y="2016077"/>
              <a:ext cx="10376260" cy="5951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29446" tIns="29210" rIns="163576" bIns="29210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en-US" sz="1800" kern="1200" dirty="0"/>
                <a:t>As you apply to specific reqs, weave key words from req into your summary statement where appropriate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78CFA7A-3606-41FC-927B-F09970F11153}"/>
              </a:ext>
            </a:extLst>
          </p:cNvPr>
          <p:cNvGrpSpPr/>
          <p:nvPr/>
        </p:nvGrpSpPr>
        <p:grpSpPr>
          <a:xfrm>
            <a:off x="804839" y="4342308"/>
            <a:ext cx="10376260" cy="578565"/>
            <a:chOff x="0" y="2611202"/>
            <a:chExt cx="10376260" cy="578565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976F5444-A521-46D0-B5C4-7984F735CBC7}"/>
                </a:ext>
              </a:extLst>
            </p:cNvPr>
            <p:cNvSpPr/>
            <p:nvPr/>
          </p:nvSpPr>
          <p:spPr>
            <a:xfrm>
              <a:off x="0" y="2611202"/>
              <a:ext cx="10376260" cy="57856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340788"/>
                <a:satOff val="0"/>
                <a:lumOff val="2745"/>
                <a:alphaOff val="0"/>
              </a:schemeClr>
            </a:fillRef>
            <a:effectRef idx="0">
              <a:schemeClr val="accent2">
                <a:hueOff val="-340788"/>
                <a:satOff val="0"/>
                <a:lumOff val="274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Rectangle: Rounded Corners 12">
              <a:extLst>
                <a:ext uri="{FF2B5EF4-FFF2-40B4-BE49-F238E27FC236}">
                  <a16:creationId xmlns:a16="http://schemas.microsoft.com/office/drawing/2014/main" id="{FEFF7A0A-0027-4F2B-9D5E-0DE619580046}"/>
                </a:ext>
              </a:extLst>
            </p:cNvPr>
            <p:cNvSpPr txBox="1"/>
            <p:nvPr/>
          </p:nvSpPr>
          <p:spPr>
            <a:xfrm>
              <a:off x="28243" y="2639445"/>
              <a:ext cx="10319774" cy="52207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 dirty="0"/>
                <a:t>List of Skills &amp; Capabilities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7C194F2-B961-4E03-AF85-AAAD81794F38}"/>
              </a:ext>
            </a:extLst>
          </p:cNvPr>
          <p:cNvGrpSpPr/>
          <p:nvPr/>
        </p:nvGrpSpPr>
        <p:grpSpPr>
          <a:xfrm>
            <a:off x="804839" y="4920873"/>
            <a:ext cx="10376260" cy="595125"/>
            <a:chOff x="0" y="3189767"/>
            <a:chExt cx="10376260" cy="59512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5E42B24-C23C-4CA1-A878-DD4AA2F3FA8A}"/>
                </a:ext>
              </a:extLst>
            </p:cNvPr>
            <p:cNvSpPr/>
            <p:nvPr/>
          </p:nvSpPr>
          <p:spPr>
            <a:xfrm>
              <a:off x="0" y="3189767"/>
              <a:ext cx="10376260" cy="59512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982AEBD-F17F-4723-980E-FF5D1C9EEA4F}"/>
                </a:ext>
              </a:extLst>
            </p:cNvPr>
            <p:cNvSpPr txBox="1"/>
            <p:nvPr/>
          </p:nvSpPr>
          <p:spPr>
            <a:xfrm>
              <a:off x="0" y="3189767"/>
              <a:ext cx="10376260" cy="5951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29446" tIns="29210" rIns="163576" bIns="29210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en-US" sz="1800" kern="1200" dirty="0"/>
                <a:t>An  easy to read summary of what you are  capable of – both what you can do and how you do it (relevant soft skills)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24F4B0B-0350-472C-8A5E-6B2D73090BD3}"/>
              </a:ext>
            </a:extLst>
          </p:cNvPr>
          <p:cNvGrpSpPr/>
          <p:nvPr/>
        </p:nvGrpSpPr>
        <p:grpSpPr>
          <a:xfrm>
            <a:off x="804839" y="5515998"/>
            <a:ext cx="10376260" cy="578565"/>
            <a:chOff x="0" y="3784892"/>
            <a:chExt cx="10376260" cy="578565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25176AD-EEEA-4DCD-921D-9CAEF7321659}"/>
                </a:ext>
              </a:extLst>
            </p:cNvPr>
            <p:cNvSpPr/>
            <p:nvPr/>
          </p:nvSpPr>
          <p:spPr>
            <a:xfrm>
              <a:off x="0" y="3784892"/>
              <a:ext cx="10376260" cy="57856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511182"/>
                <a:satOff val="0"/>
                <a:lumOff val="4118"/>
                <a:alphaOff val="0"/>
              </a:schemeClr>
            </a:fillRef>
            <a:effectRef idx="0">
              <a:schemeClr val="accent2">
                <a:hueOff val="-511182"/>
                <a:satOff val="0"/>
                <a:lumOff val="411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Rectangle: Rounded Corners 16">
              <a:extLst>
                <a:ext uri="{FF2B5EF4-FFF2-40B4-BE49-F238E27FC236}">
                  <a16:creationId xmlns:a16="http://schemas.microsoft.com/office/drawing/2014/main" id="{9B40444F-5B48-450F-9ABC-DA15BC72E609}"/>
                </a:ext>
              </a:extLst>
            </p:cNvPr>
            <p:cNvSpPr txBox="1"/>
            <p:nvPr/>
          </p:nvSpPr>
          <p:spPr>
            <a:xfrm>
              <a:off x="28243" y="3813135"/>
              <a:ext cx="10319774" cy="52207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 dirty="0"/>
                <a:t>Include personal branding statements</a:t>
              </a:r>
            </a:p>
          </p:txBody>
        </p:sp>
      </p:grpSp>
      <p:sp>
        <p:nvSpPr>
          <p:cNvPr id="48" name="Title 47">
            <a:extLst>
              <a:ext uri="{FF2B5EF4-FFF2-40B4-BE49-F238E27FC236}">
                <a16:creationId xmlns:a16="http://schemas.microsoft.com/office/drawing/2014/main" id="{2B854D12-FEB9-4A8F-A65A-C67AF80CE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10 second review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62CE01D-9C01-459D-B89F-D1286FC21E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r="17856"/>
          <a:stretch/>
        </p:blipFill>
        <p:spPr>
          <a:xfrm>
            <a:off x="183791" y="3154747"/>
            <a:ext cx="551522" cy="55112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2B942ED-B5FE-49E4-A907-223D7B8904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r="17856"/>
          <a:stretch/>
        </p:blipFill>
        <p:spPr>
          <a:xfrm>
            <a:off x="183791" y="4369747"/>
            <a:ext cx="551522" cy="55112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66B8F8C-2276-418A-B2A9-14E657F166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r="17856"/>
          <a:stretch/>
        </p:blipFill>
        <p:spPr>
          <a:xfrm>
            <a:off x="183791" y="5515194"/>
            <a:ext cx="551522" cy="55112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7D4B31F-C908-45FF-9FB4-091968E9DF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r="17856"/>
          <a:stretch/>
        </p:blipFill>
        <p:spPr>
          <a:xfrm>
            <a:off x="183791" y="1949134"/>
            <a:ext cx="551522" cy="55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39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5227DA-B33C-48E5-B9F0-8B1BFE6A6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553580-C175-4C80-8368-3D8B8B77DE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72954" y="1313834"/>
            <a:ext cx="5470301" cy="5410481"/>
          </a:xfrm>
        </p:spPr>
        <p:txBody>
          <a:bodyPr/>
          <a:lstStyle/>
          <a:p>
            <a:r>
              <a:rPr lang="en-US" dirty="0"/>
              <a:t>It is an advertisement </a:t>
            </a:r>
          </a:p>
          <a:p>
            <a:pPr lvl="1"/>
            <a:r>
              <a:rPr lang="en-US" dirty="0"/>
              <a:t>Focus on relatable </a:t>
            </a:r>
            <a:r>
              <a:rPr lang="en-US" u="sng" dirty="0"/>
              <a:t>accomplishments</a:t>
            </a:r>
          </a:p>
          <a:p>
            <a:pPr lvl="1"/>
            <a:r>
              <a:rPr lang="en-US" dirty="0"/>
              <a:t>Include personal branding statements</a:t>
            </a:r>
          </a:p>
          <a:p>
            <a:pPr lvl="1"/>
            <a:r>
              <a:rPr lang="en-US" dirty="0"/>
              <a:t>Stick to relevant &amp; recent info</a:t>
            </a:r>
          </a:p>
          <a:p>
            <a:r>
              <a:rPr lang="en-US" dirty="0"/>
              <a:t>Tailor it for each application</a:t>
            </a:r>
          </a:p>
          <a:p>
            <a:pPr lvl="1"/>
            <a:r>
              <a:rPr lang="en-US" dirty="0"/>
              <a:t>Read req critically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hlinkClick r:id="rId3"/>
              </a:rPr>
              <a:t>TagCrowd</a:t>
            </a:r>
            <a:r>
              <a:rPr lang="en-US" dirty="0"/>
              <a:t> or </a:t>
            </a:r>
            <a:r>
              <a:rPr lang="en-US" dirty="0">
                <a:hlinkClick r:id="rId4"/>
              </a:rPr>
              <a:t>Wordle</a:t>
            </a:r>
            <a:r>
              <a:rPr lang="en-US" dirty="0"/>
              <a:t> or </a:t>
            </a:r>
            <a:r>
              <a:rPr lang="en-US" dirty="0">
                <a:hlinkClick r:id="rId5"/>
              </a:rPr>
              <a:t>SkillSyncer</a:t>
            </a:r>
            <a:endParaRPr lang="en-US" dirty="0"/>
          </a:p>
          <a:p>
            <a:pPr lvl="1"/>
            <a:r>
              <a:rPr lang="en-US" dirty="0"/>
              <a:t>Call out transferrable skills</a:t>
            </a:r>
          </a:p>
          <a:p>
            <a:r>
              <a:rPr lang="en-US" dirty="0"/>
              <a:t>Write it for the job you want, </a:t>
            </a:r>
            <a:r>
              <a:rPr lang="en-US" u="sng" dirty="0"/>
              <a:t>not</a:t>
            </a:r>
            <a:r>
              <a:rPr lang="en-US" dirty="0"/>
              <a:t> the job you have now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410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471167-F496-4EE5-8FCF-71E08F62A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275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13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10950" y="23396"/>
            <a:ext cx="10972800" cy="476071"/>
          </a:xfrm>
        </p:spPr>
        <p:txBody>
          <a:bodyPr>
            <a:normAutofit fontScale="90000"/>
          </a:bodyPr>
          <a:lstStyle/>
          <a:p>
            <a:r>
              <a:rPr lang="en-US" dirty="0"/>
              <a:t>Focus on the top 1/3</a:t>
            </a:r>
          </a:p>
        </p:txBody>
      </p:sp>
      <p:sp>
        <p:nvSpPr>
          <p:cNvPr id="8" name="Rectangle 7"/>
          <p:cNvSpPr/>
          <p:nvPr/>
        </p:nvSpPr>
        <p:spPr>
          <a:xfrm>
            <a:off x="6134099" y="367441"/>
            <a:ext cx="5943577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205"/>
              </a:lnSpc>
            </a:pPr>
            <a:r>
              <a:rPr lang="en-US" sz="1100" b="1" dirty="0">
                <a:ea typeface="Calibri" panose="020F0502020204030204" pitchFamily="34" charset="0"/>
                <a:cs typeface="VAG Rounded Thin"/>
              </a:rPr>
              <a:t>Heading: </a:t>
            </a:r>
            <a:r>
              <a:rPr lang="en-US" sz="1100" dirty="0">
                <a:ea typeface="Calibri" panose="020F0502020204030204" pitchFamily="34" charset="0"/>
                <a:cs typeface="VAG Rounded Light"/>
              </a:rPr>
              <a:t>Contact information is crisp, correct and complete.</a:t>
            </a:r>
            <a:endParaRPr lang="en-US" sz="11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205"/>
              </a:lnSpc>
              <a:spcBef>
                <a:spcPts val="400"/>
              </a:spcBef>
            </a:pPr>
            <a:r>
              <a:rPr lang="en-US" sz="1100" dirty="0">
                <a:ea typeface="Calibri" panose="020F0502020204030204" pitchFamily="34" charset="0"/>
                <a:cs typeface="VAG Rounded Light"/>
              </a:rPr>
              <a:t>• Use your professional name.</a:t>
            </a:r>
            <a:endParaRPr lang="en-US" sz="11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205"/>
              </a:lnSpc>
              <a:spcBef>
                <a:spcPts val="400"/>
              </a:spcBef>
            </a:pPr>
            <a:r>
              <a:rPr lang="en-US" sz="1100" dirty="0">
                <a:ea typeface="Calibri" panose="020F0502020204030204" pitchFamily="34" charset="0"/>
                <a:cs typeface="VAG Rounded Light"/>
              </a:rPr>
              <a:t>• List telephone contact information for office, cell and home.</a:t>
            </a:r>
            <a:endParaRPr lang="en-US" sz="11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100" dirty="0">
                <a:ea typeface="Calibri" panose="020F0502020204030204" pitchFamily="34" charset="0"/>
                <a:cs typeface="VAG Rounded Light"/>
              </a:rPr>
              <a:t>• Provide social media public URL of your LinkedIn</a:t>
            </a:r>
            <a:r>
              <a:rPr lang="en-US" sz="1100" baseline="30000" dirty="0">
                <a:ea typeface="Calibri" panose="020F0502020204030204" pitchFamily="34" charset="0"/>
                <a:cs typeface="VAG Rounded Light"/>
              </a:rPr>
              <a:t>® </a:t>
            </a:r>
            <a:r>
              <a:rPr lang="en-US" sz="1100" dirty="0">
                <a:ea typeface="Calibri" panose="020F0502020204030204" pitchFamily="34" charset="0"/>
                <a:cs typeface="VAG Rounded Light"/>
              </a:rPr>
              <a:t>profile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6184106" y="1670496"/>
            <a:ext cx="5969771" cy="1134749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r>
              <a:rPr lang="en-US" sz="1100" b="1" dirty="0"/>
              <a:t>Summary Statement: </a:t>
            </a:r>
            <a:r>
              <a:rPr lang="en-US" sz="1100" dirty="0"/>
              <a:t>One to three creative and descriptive sentences to encapsulate experience, expertise and skills presented in the body of the resume.</a:t>
            </a:r>
          </a:p>
          <a:p>
            <a:r>
              <a:rPr lang="en-US" sz="1100" dirty="0"/>
              <a:t>• Keep the essentials, nothing else.</a:t>
            </a:r>
          </a:p>
          <a:p>
            <a:r>
              <a:rPr lang="en-US" sz="1100" dirty="0"/>
              <a:t>• Correlate to language in posted job description.</a:t>
            </a:r>
          </a:p>
          <a:p>
            <a:r>
              <a:rPr lang="en-US" sz="1100" dirty="0"/>
              <a:t>• Use company language and key words.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96011" y="3132778"/>
            <a:ext cx="5995989" cy="914400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r>
              <a:rPr lang="en-US" sz="1100" b="1" dirty="0"/>
              <a:t>Key Words</a:t>
            </a:r>
            <a:endParaRPr lang="en-US" sz="1100" dirty="0"/>
          </a:p>
          <a:p>
            <a:r>
              <a:rPr lang="en-US" sz="1100" dirty="0"/>
              <a:t>Look for key words in the job description and duplicate them in the summary statement as you</a:t>
            </a:r>
          </a:p>
          <a:p>
            <a:r>
              <a:rPr lang="en-US" sz="1100" dirty="0"/>
              <a:t>describe your abilities (if applicable). </a:t>
            </a:r>
          </a:p>
          <a:p>
            <a:r>
              <a:rPr lang="en-US" sz="1100" dirty="0"/>
              <a:t>This helps your resume pass the scan test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836" y="3946492"/>
            <a:ext cx="5972175" cy="229587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196011" y="4421382"/>
            <a:ext cx="5984084" cy="1262725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r>
              <a:rPr lang="en-US" sz="1100" b="1" dirty="0"/>
              <a:t>Employment History: </a:t>
            </a:r>
            <a:endParaRPr lang="en-US" sz="1100" dirty="0"/>
          </a:p>
          <a:p>
            <a:r>
              <a:rPr lang="en-US" sz="1100" dirty="0"/>
              <a:t>Markets your internal job experience, skills and results to your target.</a:t>
            </a:r>
          </a:p>
          <a:p>
            <a:r>
              <a:rPr lang="en-US" sz="1100" dirty="0"/>
              <a:t>• List and expand on current employer first.</a:t>
            </a:r>
          </a:p>
          <a:p>
            <a:r>
              <a:rPr lang="en-US" sz="1100" dirty="0"/>
              <a:t>• Use powerful and active verbs.</a:t>
            </a:r>
          </a:p>
          <a:p>
            <a:r>
              <a:rPr lang="en-US" sz="1100" dirty="0"/>
              <a:t>• Leverage a combination of hard and soft skills.</a:t>
            </a:r>
          </a:p>
          <a:p>
            <a:r>
              <a:rPr lang="en-US" sz="1100" dirty="0"/>
              <a:t>• Remember to quantify.</a:t>
            </a:r>
          </a:p>
          <a:p>
            <a:r>
              <a:rPr lang="en-US" sz="1100" dirty="0"/>
              <a:t>• Add only relevant previous employers and experience.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836" y="1215126"/>
            <a:ext cx="5910263" cy="163762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84" y="521285"/>
            <a:ext cx="6086475" cy="7151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352" y="2934323"/>
            <a:ext cx="5916659" cy="8666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5518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4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008" y="174610"/>
            <a:ext cx="10972800" cy="558558"/>
          </a:xfrm>
        </p:spPr>
        <p:txBody>
          <a:bodyPr>
            <a:normAutofit fontScale="90000"/>
          </a:bodyPr>
          <a:lstStyle/>
          <a:p>
            <a:r>
              <a:rPr lang="en-US" dirty="0"/>
              <a:t>Additional Sections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110427"/>
            <a:ext cx="6391275" cy="13811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B5F7C-37D1-4049-9B6D-B4BB08B5766C}" type="slidenum">
              <a:rPr lang="en-US" smtClean="0">
                <a:solidFill>
                  <a:prstClr val="white"/>
                </a:solidFill>
              </a:rPr>
              <a:pPr/>
              <a:t>14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72200" y="1384979"/>
            <a:ext cx="6019800" cy="832022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ts val="1205"/>
              </a:lnSpc>
            </a:pPr>
            <a:r>
              <a:rPr lang="en-US" sz="1100" b="1" dirty="0">
                <a:latin typeface="VAG Rounded Thin"/>
                <a:ea typeface="Calibri" panose="020F0502020204030204" pitchFamily="34" charset="0"/>
                <a:cs typeface="VAG Rounded Thin"/>
              </a:rPr>
              <a:t>Education: </a:t>
            </a:r>
            <a:r>
              <a:rPr lang="en-US" sz="1100" dirty="0">
                <a:latin typeface="VAG Rounded Light"/>
                <a:ea typeface="Calibri" panose="020F0502020204030204" pitchFamily="34" charset="0"/>
                <a:cs typeface="VAG Rounded Light"/>
              </a:rPr>
              <a:t>Lists noteworthy educational accomplishments and builds credibility.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205"/>
              </a:lnSpc>
              <a:spcBef>
                <a:spcPts val="400"/>
              </a:spcBef>
            </a:pPr>
            <a:r>
              <a:rPr lang="en-US" sz="1100" dirty="0">
                <a:latin typeface="VAG Rounded Light"/>
                <a:ea typeface="Calibri" panose="020F0502020204030204" pitchFamily="34" charset="0"/>
                <a:cs typeface="VAG Rounded Light"/>
              </a:rPr>
              <a:t>• List name of college, location, degree and any minor degrees.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205"/>
              </a:lnSpc>
              <a:spcBef>
                <a:spcPts val="400"/>
              </a:spcBef>
            </a:pPr>
            <a:r>
              <a:rPr lang="en-US" sz="1100" dirty="0">
                <a:latin typeface="VAG Rounded Light"/>
                <a:ea typeface="Calibri" panose="020F0502020204030204" pitchFamily="34" charset="0"/>
                <a:cs typeface="VAG Rounded Light"/>
              </a:rPr>
              <a:t>• Place experience before education if you have two or more years of experience related to your goal.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37" y="2724150"/>
            <a:ext cx="5728063" cy="7048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72200" y="2868811"/>
            <a:ext cx="4773114" cy="566057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ts val="1205"/>
              </a:lnSpc>
              <a:spcBef>
                <a:spcPts val="400"/>
              </a:spcBef>
            </a:pPr>
            <a:r>
              <a:rPr lang="en-US" sz="1100" b="1" dirty="0">
                <a:latin typeface="VAG Rounded Light"/>
                <a:ea typeface="Calibri" panose="020F0502020204030204" pitchFamily="34" charset="0"/>
                <a:cs typeface="VAG Rounded Light"/>
              </a:rPr>
              <a:t>Award/ Recognitions</a:t>
            </a:r>
          </a:p>
          <a:p>
            <a:pPr>
              <a:lnSpc>
                <a:spcPts val="1205"/>
              </a:lnSpc>
              <a:spcBef>
                <a:spcPts val="400"/>
              </a:spcBef>
            </a:pPr>
            <a:r>
              <a:rPr lang="en-US" sz="1100" dirty="0">
                <a:latin typeface="VAG Rounded Light"/>
                <a:ea typeface="Calibri" panose="020F0502020204030204" pitchFamily="34" charset="0"/>
                <a:cs typeface="VAG Rounded Light"/>
              </a:rPr>
              <a:t>List awards that are relevant only.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237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1F9C0A-0104-4292-88E0-4FB9C4463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F1CFCD-56C2-4E52-8832-3BF78013724C}"/>
              </a:ext>
            </a:extLst>
          </p:cNvPr>
          <p:cNvSpPr txBox="1"/>
          <p:nvPr/>
        </p:nvSpPr>
        <p:spPr>
          <a:xfrm>
            <a:off x="6096000" y="1659118"/>
            <a:ext cx="383670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sz="3200" b="1" dirty="0">
                <a:solidFill>
                  <a:srgbClr val="FE5722"/>
                </a:solidFill>
              </a:rPr>
              <a:t>ACCOMPLISHMENT STATEMENTS</a:t>
            </a:r>
          </a:p>
          <a:p>
            <a:endParaRPr lang="en-US" dirty="0"/>
          </a:p>
          <a:p>
            <a:r>
              <a:rPr lang="en-US" dirty="0"/>
              <a:t>Accomplishment statements set you apart from other candidates in a way that a list of tasks and responsibilities cannot. </a:t>
            </a:r>
          </a:p>
        </p:txBody>
      </p:sp>
    </p:spTree>
    <p:extLst>
      <p:ext uri="{BB962C8B-B14F-4D97-AF65-F5344CB8AC3E}">
        <p14:creationId xmlns:p14="http://schemas.microsoft.com/office/powerpoint/2010/main" val="1967670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405" y="170428"/>
            <a:ext cx="10972800" cy="1158240"/>
          </a:xfrm>
        </p:spPr>
        <p:txBody>
          <a:bodyPr/>
          <a:lstStyle/>
          <a:p>
            <a:r>
              <a:rPr lang="en-US" dirty="0"/>
              <a:t>Showcase your </a:t>
            </a:r>
            <a:r>
              <a:rPr lang="en-US" dirty="0">
                <a:solidFill>
                  <a:srgbClr val="FE5722"/>
                </a:solidFill>
              </a:rPr>
              <a:t>Accomplishments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60141" y="1328668"/>
            <a:ext cx="10880172" cy="491431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404" y="1484980"/>
            <a:ext cx="10863909" cy="1517897"/>
          </a:xfrm>
        </p:spPr>
        <p:txBody>
          <a:bodyPr/>
          <a:lstStyle/>
          <a:p>
            <a:pPr algn="ctr"/>
            <a:r>
              <a:rPr lang="en-US" sz="3200" dirty="0"/>
              <a:t>ACTIVITY   </a:t>
            </a:r>
            <a:r>
              <a:rPr lang="en-US" sz="3200" b="1" u="sng" dirty="0">
                <a:solidFill>
                  <a:srgbClr val="FE5722"/>
                </a:solidFill>
              </a:rPr>
              <a:t>IS NOT</a:t>
            </a:r>
            <a:r>
              <a:rPr lang="en-US" sz="3200" dirty="0">
                <a:solidFill>
                  <a:srgbClr val="FE5722"/>
                </a:solidFill>
              </a:rPr>
              <a:t>   </a:t>
            </a:r>
            <a:r>
              <a:rPr lang="en-US" sz="3200" dirty="0"/>
              <a:t>ACCOMPLISHMENT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41872" y="5093574"/>
            <a:ext cx="10605407" cy="1517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bg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bg1"/>
              </a:buClr>
              <a:buFont typeface="Times" pitchFamily="18" charset="0"/>
              <a:buChar char="•"/>
              <a:defRPr sz="2200" b="0" i="0">
                <a:solidFill>
                  <a:schemeClr val="bg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 typeface="Neo Sans Intel" pitchFamily="34" charset="0"/>
              <a:buChar char="–"/>
              <a:defRPr sz="2000" b="0" i="0">
                <a:solidFill>
                  <a:schemeClr val="bg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 typeface="Neo Sans Intel" pitchFamily="34" charset="0"/>
              <a:buChar char="–"/>
              <a:defRPr sz="1800" b="0" i="0">
                <a:solidFill>
                  <a:schemeClr val="bg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sz="1800" b="0" i="0">
                <a:solidFill>
                  <a:schemeClr val="bg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ctr" defTabSz="914377"/>
            <a:r>
              <a:rPr lang="en-US" sz="3200" kern="0" dirty="0">
                <a:solidFill>
                  <a:prstClr val="white"/>
                </a:solidFill>
              </a:rPr>
              <a:t>RESULTS FOR THE BUSINESS ARE   ACCOMPLISHMENTS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1872" y="2451169"/>
            <a:ext cx="10409190" cy="2273915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sz="3200" b="1" i="1" dirty="0">
                <a:solidFill>
                  <a:prstClr val="black"/>
                </a:solidFill>
                <a:latin typeface="Book Antiqua" panose="02040602050305030304" pitchFamily="18" charset="0"/>
              </a:rPr>
              <a:t>Being busy does not always mean real work. The </a:t>
            </a:r>
          </a:p>
          <a:p>
            <a:pPr algn="ctr"/>
            <a:r>
              <a:rPr lang="en-US" sz="3200" b="1" i="1" dirty="0">
                <a:solidFill>
                  <a:prstClr val="black"/>
                </a:solidFill>
                <a:latin typeface="Book Antiqua" panose="02040602050305030304" pitchFamily="18" charset="0"/>
              </a:rPr>
              <a:t>object of all work is production or accomplishment… </a:t>
            </a:r>
          </a:p>
          <a:p>
            <a:pPr algn="ctr"/>
            <a:r>
              <a:rPr lang="en-US" sz="3200" b="1" i="1" dirty="0">
                <a:solidFill>
                  <a:prstClr val="black"/>
                </a:solidFill>
                <a:latin typeface="Book Antiqua" panose="02040602050305030304" pitchFamily="18" charset="0"/>
              </a:rPr>
              <a:t>Seeming to do is not doing.</a:t>
            </a:r>
          </a:p>
          <a:p>
            <a:pPr algn="ctr"/>
            <a:r>
              <a:rPr lang="en-US" sz="3200" b="1" i="1" dirty="0">
                <a:solidFill>
                  <a:prstClr val="black"/>
                </a:solidFill>
                <a:latin typeface="Book Antiqua" panose="02040602050305030304" pitchFamily="18" charset="0"/>
              </a:rPr>
              <a:t>- Thomas Edison</a:t>
            </a:r>
          </a:p>
        </p:txBody>
      </p:sp>
      <p:sp>
        <p:nvSpPr>
          <p:cNvPr id="6" name="Rectangle 5"/>
          <p:cNvSpPr/>
          <p:nvPr/>
        </p:nvSpPr>
        <p:spPr>
          <a:xfrm>
            <a:off x="2820290" y="5093574"/>
            <a:ext cx="631500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/>
            <a:r>
              <a:rPr lang="en-US" sz="3200" u="sng" kern="0" dirty="0">
                <a:solidFill>
                  <a:prstClr val="black"/>
                </a:solidFill>
              </a:rPr>
              <a:t>RESULTS FOR THE BUSINESS ARE   ACCOMPLISHMENTS</a:t>
            </a:r>
          </a:p>
        </p:txBody>
      </p:sp>
    </p:spTree>
    <p:extLst>
      <p:ext uri="{BB962C8B-B14F-4D97-AF65-F5344CB8AC3E}">
        <p14:creationId xmlns:p14="http://schemas.microsoft.com/office/powerpoint/2010/main" val="1023519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483" y="413507"/>
            <a:ext cx="11275540" cy="606991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FE5722"/>
                </a:solidFill>
              </a:rPr>
              <a:t>Accomplishments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7485" y="1431637"/>
            <a:ext cx="11075123" cy="4654314"/>
          </a:xfrm>
        </p:spPr>
        <p:txBody>
          <a:bodyPr/>
          <a:lstStyle/>
          <a:p>
            <a:r>
              <a:rPr lang="en-US" sz="2800" dirty="0"/>
              <a:t>Accomplishments = the </a:t>
            </a:r>
            <a:r>
              <a:rPr lang="en-US" sz="2800" b="1" i="1" u="sng" dirty="0"/>
              <a:t>Business Results</a:t>
            </a:r>
            <a:r>
              <a:rPr lang="en-US" sz="2800" b="1" i="1" dirty="0"/>
              <a:t> </a:t>
            </a:r>
            <a:r>
              <a:rPr lang="en-US" sz="2800" dirty="0"/>
              <a:t>from what you did this year</a:t>
            </a:r>
            <a:endParaRPr lang="en-US" sz="2400" strike="sngStrike" dirty="0">
              <a:solidFill>
                <a:srgbClr val="FF0000"/>
              </a:solidFill>
            </a:endParaRPr>
          </a:p>
          <a:p>
            <a:pPr marL="566724" lvl="1" indent="-380990">
              <a:buFont typeface="Wingdings" panose="05000000000000000000" pitchFamily="2" charset="2"/>
              <a:buChar char="§"/>
            </a:pPr>
            <a:r>
              <a:rPr lang="en-US" sz="2400" dirty="0"/>
              <a:t>Answer the “So What?”</a:t>
            </a:r>
          </a:p>
          <a:p>
            <a:pPr marL="795319" lvl="2" indent="-380990">
              <a:buFont typeface="Intel Clear" panose="020B0604020203020204" pitchFamily="34" charset="0"/>
              <a:buChar char="‐"/>
            </a:pPr>
            <a:r>
              <a:rPr lang="en-US" sz="2400" dirty="0"/>
              <a:t>Revenue, Cost, Yield, time savings, improvements, </a:t>
            </a:r>
            <a:r>
              <a:rPr lang="en-US" sz="2400" dirty="0" err="1"/>
              <a:t>etc</a:t>
            </a:r>
            <a:endParaRPr lang="en-US" sz="2400" dirty="0"/>
          </a:p>
          <a:p>
            <a:pPr marL="795319" lvl="2" indent="-380990">
              <a:buFont typeface="Intel Clear" panose="020B0604020203020204" pitchFamily="34" charset="0"/>
              <a:buChar char="‐"/>
            </a:pPr>
            <a:r>
              <a:rPr lang="en-US" sz="2400" b="1" u="sng" dirty="0">
                <a:solidFill>
                  <a:srgbClr val="FE5722"/>
                </a:solidFill>
              </a:rPr>
              <a:t>Quantify whenever possible</a:t>
            </a:r>
          </a:p>
          <a:p>
            <a:pPr marL="566724" lvl="1" indent="-380990">
              <a:buFont typeface="Wingdings" panose="05000000000000000000" pitchFamily="2" charset="2"/>
              <a:buChar char="§"/>
            </a:pPr>
            <a:r>
              <a:rPr lang="en-US" sz="2400" dirty="0"/>
              <a:t>Tie to team, organization or Intel objectives – its about moving the business forward</a:t>
            </a:r>
          </a:p>
          <a:p>
            <a:pPr marL="566724" lvl="1" indent="-380990">
              <a:buFont typeface="Wingdings" panose="05000000000000000000" pitchFamily="2" charset="2"/>
              <a:buChar char="§"/>
            </a:pPr>
            <a:r>
              <a:rPr lang="en-US" sz="2400" dirty="0"/>
              <a:t>Balance – “Bragging” &amp; Teamwork/Collaboration</a:t>
            </a:r>
          </a:p>
          <a:p>
            <a:pPr marL="566724" lvl="1" indent="-380990">
              <a:buFont typeface="Wingdings" panose="05000000000000000000" pitchFamily="2" charset="2"/>
              <a:buChar char="§"/>
            </a:pPr>
            <a:r>
              <a:rPr lang="en-US" sz="2400" dirty="0"/>
              <a:t>PAR Formula; Problem (P) + Action (A) = Result (R)</a:t>
            </a:r>
          </a:p>
          <a:p>
            <a:pPr marL="528625" lvl="1" indent="-342891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98656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368" y="190124"/>
            <a:ext cx="10972800" cy="890530"/>
          </a:xfrm>
        </p:spPr>
        <p:txBody>
          <a:bodyPr/>
          <a:lstStyle/>
          <a:p>
            <a:r>
              <a:rPr lang="en-US" sz="4000" b="1" dirty="0">
                <a:solidFill>
                  <a:srgbClr val="FE5722"/>
                </a:solidFill>
              </a:rPr>
              <a:t>Accomplishments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7485" y="1302327"/>
            <a:ext cx="10970683" cy="4869878"/>
          </a:xfrm>
        </p:spPr>
        <p:txBody>
          <a:bodyPr/>
          <a:lstStyle/>
          <a:p>
            <a:r>
              <a:rPr lang="en-US" sz="1800" b="1" dirty="0">
                <a:solidFill>
                  <a:srgbClr val="FE5722"/>
                </a:solidFill>
              </a:rPr>
              <a:t>ACTION = </a:t>
            </a:r>
            <a:r>
              <a:rPr lang="en-US" sz="1800" b="1" dirty="0">
                <a:solidFill>
                  <a:schemeClr val="tx1"/>
                </a:solidFill>
              </a:rPr>
              <a:t>“Trained employees.”</a:t>
            </a:r>
          </a:p>
          <a:p>
            <a:r>
              <a:rPr lang="en-US" sz="2000" b="1" dirty="0">
                <a:solidFill>
                  <a:srgbClr val="FE5722"/>
                </a:solidFill>
              </a:rPr>
              <a:t>ACTION + PROBLEM + RESULTS = </a:t>
            </a:r>
            <a:r>
              <a:rPr lang="en-US" sz="2000" b="1" dirty="0">
                <a:solidFill>
                  <a:schemeClr val="tx1"/>
                </a:solidFill>
              </a:rPr>
              <a:t>“Trained new employees resulting in increased customer satisfaction.”</a:t>
            </a:r>
          </a:p>
          <a:p>
            <a:r>
              <a:rPr lang="en-US" b="1" dirty="0">
                <a:solidFill>
                  <a:srgbClr val="FE5722"/>
                </a:solidFill>
              </a:rPr>
              <a:t>ACTION + PROBLEM + QUANTIFIED RESULTS = </a:t>
            </a:r>
            <a:r>
              <a:rPr lang="en-US" b="1" dirty="0">
                <a:solidFill>
                  <a:schemeClr val="tx1"/>
                </a:solidFill>
              </a:rPr>
              <a:t>“Trained more than 15 new employees over a 12 month period resulting in increased customer satisfaction.”</a:t>
            </a:r>
          </a:p>
          <a:p>
            <a:r>
              <a:rPr lang="en-US" sz="2800" b="1" dirty="0">
                <a:solidFill>
                  <a:srgbClr val="FE5722"/>
                </a:solidFill>
              </a:rPr>
              <a:t>EVEN MORE IMPACT BY ADDING A POWER VERB + LEADING WITH THE RESULT=</a:t>
            </a:r>
          </a:p>
          <a:p>
            <a:r>
              <a:rPr lang="en-US" sz="2800" b="1" dirty="0">
                <a:solidFill>
                  <a:schemeClr val="tx1"/>
                </a:solidFill>
              </a:rPr>
              <a:t>“Increased customer satisfaction by 25% through effectively training 15+ new employees over 1 year.”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89715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486" y="373510"/>
            <a:ext cx="11275540" cy="606991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E572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Accomplishments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7486" y="1790699"/>
            <a:ext cx="4812240" cy="4295251"/>
          </a:xfrm>
        </p:spPr>
        <p:txBody>
          <a:bodyPr/>
          <a:lstStyle/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Completed vendor engagements on 3 major contracts</a:t>
            </a:r>
          </a:p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Delivered Whisky Lake Power Management driver</a:t>
            </a:r>
          </a:p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Maintained D1C Server Room Infrastructure</a:t>
            </a:r>
          </a:p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Launched First </a:t>
            </a:r>
            <a:r>
              <a:rPr lang="en-US" sz="2800" dirty="0" err="1">
                <a:solidFill>
                  <a:schemeClr val="bg2">
                    <a:lumMod val="75000"/>
                  </a:schemeClr>
                </a:solidFill>
              </a:rPr>
              <a:t>Optane</a:t>
            </a:r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SSD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332011" y="1219199"/>
            <a:ext cx="4812240" cy="49339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08943" rtl="0" eaLnBrk="1" latinLnBrk="0" hangingPunct="1">
              <a:spcBef>
                <a:spcPts val="1599"/>
              </a:spcBef>
              <a:spcAft>
                <a:spcPts val="0"/>
              </a:spcAft>
              <a:buFont typeface="Wingdings" panose="05000000000000000000" pitchFamily="2" charset="2"/>
              <a:buNone/>
              <a:defRPr sz="2398" b="0" kern="1200">
                <a:solidFill>
                  <a:schemeClr val="bg1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300241" indent="-300241" algn="l" defTabSz="608943" rtl="0" eaLnBrk="1" latinLnBrk="0" hangingPunct="1">
              <a:spcBef>
                <a:spcPts val="1599"/>
              </a:spcBef>
              <a:buFont typeface="Wingdings" charset="2"/>
              <a:buChar char="§"/>
              <a:defRPr sz="2131" kern="1200" baseline="0">
                <a:solidFill>
                  <a:schemeClr val="bg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761183" indent="-304470" algn="l" defTabSz="608943" rtl="0" eaLnBrk="1" latinLnBrk="0" hangingPunct="1">
              <a:spcBef>
                <a:spcPts val="1066"/>
              </a:spcBef>
              <a:buFont typeface="Intel Clear" panose="020B0604020203020204" pitchFamily="34" charset="0"/>
              <a:buChar char="–"/>
              <a:defRPr sz="2131" kern="1200">
                <a:solidFill>
                  <a:schemeClr val="bg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1291896" indent="-304470" algn="l" defTabSz="608943" rtl="0" eaLnBrk="1" latinLnBrk="0" hangingPunct="1">
              <a:spcBef>
                <a:spcPct val="20000"/>
              </a:spcBef>
              <a:buFont typeface="Arial"/>
              <a:buChar char="–"/>
              <a:defRPr sz="1865" kern="1200">
                <a:solidFill>
                  <a:schemeClr val="bg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757060" indent="-304470" algn="l" defTabSz="608943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865" kern="1200">
                <a:solidFill>
                  <a:schemeClr val="bg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3349195" indent="-304470" algn="l" defTabSz="608943" rtl="0" eaLnBrk="1" latinLnBrk="0" hangingPunct="1">
              <a:spcBef>
                <a:spcPct val="20000"/>
              </a:spcBef>
              <a:buFont typeface="Arial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143" indent="-304470" algn="l" defTabSz="608943" rtl="0" eaLnBrk="1" latinLnBrk="0" hangingPunct="1">
              <a:spcBef>
                <a:spcPct val="20000"/>
              </a:spcBef>
              <a:buFont typeface="Arial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088" indent="-304470" algn="l" defTabSz="608943" rtl="0" eaLnBrk="1" latinLnBrk="0" hangingPunct="1">
              <a:spcBef>
                <a:spcPct val="20000"/>
              </a:spcBef>
              <a:buFont typeface="Arial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032" indent="-304470" algn="l" defTabSz="608943" rtl="0" eaLnBrk="1" latinLnBrk="0" hangingPunct="1">
              <a:spcBef>
                <a:spcPct val="20000"/>
              </a:spcBef>
              <a:buFont typeface="Arial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B1BABF">
                    <a:lumMod val="75000"/>
                  </a:srgbClr>
                </a:solidFill>
              </a:rPr>
              <a:t>Negotiated a $15M savings for Intel across 3 vendor engagements including development of a new vendor</a:t>
            </a:r>
          </a:p>
          <a:p>
            <a:r>
              <a:rPr lang="en-US" sz="2000" dirty="0">
                <a:solidFill>
                  <a:srgbClr val="B1BABF">
                    <a:lumMod val="75000"/>
                  </a:srgbClr>
                </a:solidFill>
              </a:rPr>
              <a:t>Delivered power management driver for Whisky Lake on A1 stepping Si, resulting in a zero-defect B0 platform launch availability for power management </a:t>
            </a:r>
          </a:p>
          <a:p>
            <a:r>
              <a:rPr lang="en-US" sz="2000" dirty="0">
                <a:solidFill>
                  <a:srgbClr val="B1BABF">
                    <a:lumMod val="75000"/>
                  </a:srgbClr>
                </a:solidFill>
              </a:rPr>
              <a:t>Implemented real time monitor and response system resulting in 99.9997% server uptime for D1C and reducing technician cost by 6 person-months of contract</a:t>
            </a:r>
          </a:p>
          <a:p>
            <a:r>
              <a:rPr lang="en-US" sz="2000" dirty="0">
                <a:solidFill>
                  <a:srgbClr val="B1BABF">
                    <a:lumMod val="75000"/>
                  </a:srgbClr>
                </a:solidFill>
              </a:rPr>
              <a:t>Created automated validation system that expanded test coverage to 90% and met PRQ deadlines</a:t>
            </a:r>
          </a:p>
          <a:p>
            <a:endParaRPr lang="en-US" sz="2000" strike="sngStrike" dirty="0">
              <a:solidFill>
                <a:srgbClr val="B1BABF">
                  <a:lumMod val="75000"/>
                </a:srgb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 rot="2102483">
            <a:off x="1060186" y="2877127"/>
            <a:ext cx="390683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E5722"/>
                </a:solidFill>
                <a:effectLst>
                  <a:outerShdw blurRad="12700" dist="38100" dir="2700000" algn="tl" rotWithShape="0">
                    <a:srgbClr val="FFA400">
                      <a:lumMod val="60000"/>
                      <a:lumOff val="40000"/>
                    </a:srgbClr>
                  </a:outerShdw>
                </a:effectLst>
              </a:rPr>
              <a:t>Did Stuff</a:t>
            </a:r>
          </a:p>
        </p:txBody>
      </p:sp>
      <p:sp>
        <p:nvSpPr>
          <p:cNvPr id="7" name="Rectangle 6"/>
          <p:cNvSpPr/>
          <p:nvPr/>
        </p:nvSpPr>
        <p:spPr>
          <a:xfrm rot="18740483">
            <a:off x="5335906" y="2838669"/>
            <a:ext cx="686848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E5722"/>
                </a:solidFill>
                <a:effectLst>
                  <a:outerShdw blurRad="12700" dist="38100" dir="2700000" algn="tl" rotWithShape="0">
                    <a:srgbClr val="FFA400">
                      <a:lumMod val="60000"/>
                      <a:lumOff val="40000"/>
                    </a:srgbClr>
                  </a:outerShdw>
                </a:effectLst>
              </a:rPr>
              <a:t>Delivered Value</a:t>
            </a:r>
          </a:p>
        </p:txBody>
      </p:sp>
    </p:spTree>
    <p:extLst>
      <p:ext uri="{BB962C8B-B14F-4D97-AF65-F5344CB8AC3E}">
        <p14:creationId xmlns:p14="http://schemas.microsoft.com/office/powerpoint/2010/main" val="3074328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ishbowl, object&#10;&#10;Description automatically generated">
            <a:extLst>
              <a:ext uri="{FF2B5EF4-FFF2-40B4-BE49-F238E27FC236}">
                <a16:creationId xmlns:a16="http://schemas.microsoft.com/office/drawing/2014/main" id="{0264AF79-03CE-4C58-8AFE-1DEB33AC9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4108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099B3AB4-E0B0-4EBE-A37D-94CE66B03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27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828E07C-5C27-47A2-AAD8-710259EDBCE4}"/>
              </a:ext>
            </a:extLst>
          </p:cNvPr>
          <p:cNvSpPr/>
          <p:nvPr/>
        </p:nvSpPr>
        <p:spPr>
          <a:xfrm>
            <a:off x="6096000" y="2582615"/>
            <a:ext cx="4009534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E5722"/>
                </a:solidFill>
              </a:rPr>
              <a:t>EXECUTIVE SUMMARY</a:t>
            </a:r>
          </a:p>
          <a:p>
            <a:endParaRPr lang="en-US" dirty="0"/>
          </a:p>
          <a:p>
            <a:r>
              <a:rPr lang="en-US" dirty="0"/>
              <a:t>4-5 sentence summary highlighting your unique value through branding statements which describe who you are and what you do well.</a:t>
            </a:r>
          </a:p>
        </p:txBody>
      </p:sp>
    </p:spTree>
    <p:extLst>
      <p:ext uri="{BB962C8B-B14F-4D97-AF65-F5344CB8AC3E}">
        <p14:creationId xmlns:p14="http://schemas.microsoft.com/office/powerpoint/2010/main" val="1714222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749F7-4D14-4551-AF6D-7E21BC74D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Power Adjectives &amp; Power Verbs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5CBAA-97EA-4409-BC52-83530D9B38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Power Adjectives </a:t>
            </a:r>
            <a:r>
              <a:rPr lang="en-US" dirty="0"/>
              <a:t>– Use to describe yourself and your brand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Example:</a:t>
            </a:r>
          </a:p>
          <a:p>
            <a:pPr marL="0" indent="0">
              <a:buNone/>
            </a:pPr>
            <a:r>
              <a:rPr lang="en-US" b="1" i="1" u="sng" dirty="0"/>
              <a:t>Versatile</a:t>
            </a:r>
            <a:r>
              <a:rPr lang="en-US" b="1" i="1" dirty="0"/>
              <a:t>, </a:t>
            </a:r>
            <a:r>
              <a:rPr lang="en-US" b="1" i="1" u="sng" dirty="0"/>
              <a:t>hands-on</a:t>
            </a:r>
            <a:r>
              <a:rPr lang="en-US" b="1" i="1" dirty="0"/>
              <a:t> </a:t>
            </a:r>
            <a:r>
              <a:rPr lang="en-US" dirty="0"/>
              <a:t>technical leader…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Award-winning</a:t>
            </a:r>
            <a:r>
              <a:rPr lang="en-US" dirty="0"/>
              <a:t> marcom professional…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High-energy</a:t>
            </a:r>
            <a:r>
              <a:rPr lang="en-US" dirty="0"/>
              <a:t> leader in data warehousing and business intelligence…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78C2D7-8520-4F14-ADD3-1B7B6E2115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3"/>
              </a:rPr>
              <a:t>Power Verbs </a:t>
            </a:r>
            <a:r>
              <a:rPr lang="en-US" dirty="0"/>
              <a:t>– Show that you took action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Example:</a:t>
            </a:r>
          </a:p>
          <a:p>
            <a:pPr marL="0" indent="0">
              <a:buNone/>
            </a:pPr>
            <a:r>
              <a:rPr lang="en-US" b="1" i="1" u="sng" dirty="0"/>
              <a:t>Energized</a:t>
            </a:r>
            <a:r>
              <a:rPr lang="en-US" dirty="0"/>
              <a:t> web presence for </a:t>
            </a:r>
            <a:r>
              <a:rPr lang="en-US" dirty="0" err="1"/>
              <a:t>Saas</a:t>
            </a:r>
            <a:r>
              <a:rPr lang="en-US" dirty="0"/>
              <a:t> startup…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Produced</a:t>
            </a:r>
            <a:r>
              <a:rPr lang="en-US" dirty="0"/>
              <a:t> media kit that </a:t>
            </a:r>
            <a:r>
              <a:rPr lang="en-US" b="1" i="1" u="sng" dirty="0"/>
              <a:t>demonstrated</a:t>
            </a:r>
            <a:r>
              <a:rPr lang="en-US" dirty="0"/>
              <a:t> key marketing analytics…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Designed</a:t>
            </a:r>
            <a:r>
              <a:rPr lang="en-US" dirty="0"/>
              <a:t> the largest data warehouse in company history…</a:t>
            </a:r>
          </a:p>
        </p:txBody>
      </p:sp>
    </p:spTree>
    <p:extLst>
      <p:ext uri="{BB962C8B-B14F-4D97-AF65-F5344CB8AC3E}">
        <p14:creationId xmlns:p14="http://schemas.microsoft.com/office/powerpoint/2010/main" val="2466070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2AFE1-41C7-4BEE-B9FA-4DC4160CD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E5722"/>
                </a:solidFill>
              </a:rPr>
              <a:t>Example Executive Summaries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01A630-54FC-48D9-8416-93B71E0F430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7935" y="1482512"/>
            <a:ext cx="9877425" cy="2143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B65249-19FB-4FB1-A2B2-E6C61BDD824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7935" y="4072833"/>
            <a:ext cx="9877425" cy="210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347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1BF432-E209-4A1A-98B8-7CEA19742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98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chine generated alternative text:&#10;Michael Alexander &#10;sornetown, MA • (555) 555-5555 • maosomedornain.corr, &#10;ENTRY-LEVEL HELP—DESK TECHNICIAN &#10;• Linkedln URL &#10;XYZ University graduate a strong in IT &#10;excel lent +'temship exp—fence as a help-ciesk &#10;ConSstentIy recognized for technical troubleshooting skills used to rapidly ard cost-effectively &#10;resolve challenging technical Issues. &#10;Qukkly master new technology; equally successful both team and self—directed &#10;*tings; profi&amp;t in rarge Of COr1.uter &#10;EDUCATION &#10;xyz UNIVERSITY, sometown, MA &#10;Pursuing a B.S. in Comouter Information Systems • GPA: 3.7/4.0 &#10;COtkUment With •College Studies: &#10;108/120 credits Earned &#10;Heb' (2015 to present): networking/desktop &#10;perform mainframe and tasks. Earned for &#10;flexibility and Bork excellence providing IT to Students and faculty &#10;Sales ABC Retail Co. DEF Store (2015 to 2016): Leveraoed strenoths &#10;persuasive communications and consultative sales to teccme a top sales performer for both &#10;top 10 rankings out of a &#10;TECHNOLOGY SUMMARY &#10;CompTlA A+, Center Analyst (HOI-SCA) &#10;CICS/lSF/Mainframe, Linux. W'indows, Novell Mac OS X, &#10;Databases &#10;Visual Basic, SQL HTML, Asp, CSS, CGI, ped, JavaScript &#10;MS proj«t, MS MS &#10;ABC COMPANY, sometown, MA &#10;IT EXPERIENCE &#10;Help Desk Analyst • Intern, 2016 to Present &#10;Handle technical troubleshooting within an enterprise environment, including system crashes, slow- &#10;dcmns and data recoveries. and track Priority L issues, with responsibility for the tirnely &#10;documentation, resolution ard closure of trouble tickets. &#10;Researcr»ed ard developed kmwledoebase aticles for Windows 10 issues, in a &#10;ircrease in fist-call resolutions and $SK in annual •vinos. &#10;Exe—ded t•getS and achieved satisfaction scores, &#10;consistentty scoring between 95% and IOCP,€ on all cal's average of 90%). &#10;Handled technical/missiorrcritical calls daily and consistently met high service stariards. &#10;AVAILABLE FOR RELOCATION &amp; TRAVEL ">
            <a:extLst>
              <a:ext uri="{FF2B5EF4-FFF2-40B4-BE49-F238E27FC236}">
                <a16:creationId xmlns:a16="http://schemas.microsoft.com/office/drawing/2014/main" id="{738E9F59-32E6-49FE-83B6-4FACB154D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938" y="0"/>
            <a:ext cx="53181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CD7693-9D7F-479C-A166-9C010D0BE4F9}"/>
              </a:ext>
            </a:extLst>
          </p:cNvPr>
          <p:cNvSpPr txBox="1"/>
          <p:nvPr/>
        </p:nvSpPr>
        <p:spPr>
          <a:xfrm>
            <a:off x="661541" y="2413337"/>
            <a:ext cx="27753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1: &lt;5 years experience example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 – 1 ½ pages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 need to rely on education &amp; non-paid experience </a:t>
            </a:r>
          </a:p>
        </p:txBody>
      </p:sp>
    </p:spTree>
    <p:extLst>
      <p:ext uri="{BB962C8B-B14F-4D97-AF65-F5344CB8AC3E}">
        <p14:creationId xmlns:p14="http://schemas.microsoft.com/office/powerpoint/2010/main" val="3573518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CD7693-9D7F-479C-A166-9C010D0BE4F9}"/>
              </a:ext>
            </a:extLst>
          </p:cNvPr>
          <p:cNvSpPr txBox="1"/>
          <p:nvPr/>
        </p:nvSpPr>
        <p:spPr>
          <a:xfrm>
            <a:off x="722581" y="2616437"/>
            <a:ext cx="27753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2: experienced professional example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 pages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Additional pages for publications &amp; patents</a:t>
            </a:r>
          </a:p>
          <a:p>
            <a:endParaRPr lang="en-US" dirty="0"/>
          </a:p>
        </p:txBody>
      </p:sp>
      <p:pic>
        <p:nvPicPr>
          <p:cNvPr id="2050" name="Picture 2" descr="Image result for experienced software engineer resume">
            <a:extLst>
              <a:ext uri="{FF2B5EF4-FFF2-40B4-BE49-F238E27FC236}">
                <a16:creationId xmlns:a16="http://schemas.microsoft.com/office/drawing/2014/main" id="{55239373-4215-4727-B908-1029E7E66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63" y="0"/>
            <a:ext cx="5299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9498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3D2E5-8246-45B6-A928-5B8DA50924E9}"/>
              </a:ext>
            </a:extLst>
          </p:cNvPr>
          <p:cNvSpPr txBox="1"/>
          <p:nvPr/>
        </p:nvSpPr>
        <p:spPr>
          <a:xfrm>
            <a:off x="426811" y="2732347"/>
            <a:ext cx="27753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3: Executive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2+ pages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Additional pages for publications &amp; patents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B083DC-5BCA-4A38-899C-2258194B5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208" y="641627"/>
            <a:ext cx="8612560" cy="557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327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968A18-31A3-419F-80C1-D6012A39D3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389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E2F989-13CE-4CAD-95C0-12C01A42D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619A415-169D-4755-93B3-1AC3A01A9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256" y="365125"/>
            <a:ext cx="5758544" cy="1325563"/>
          </a:xfrm>
        </p:spPr>
        <p:txBody>
          <a:bodyPr/>
          <a:lstStyle/>
          <a:p>
            <a:r>
              <a:rPr lang="en-US" dirty="0"/>
              <a:t>What to Expect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16786C-9059-475D-9662-53788844E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01" y="1690688"/>
            <a:ext cx="5101682" cy="4802187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dirty="0"/>
              <a:t>Resume BKM overview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Workshop covering two toughest resume sections to write</a:t>
            </a:r>
          </a:p>
          <a:p>
            <a:pPr marL="1200150" lvl="2" indent="-285750"/>
            <a:r>
              <a:rPr lang="en-US" sz="2100" dirty="0">
                <a:solidFill>
                  <a:srgbClr val="121435"/>
                </a:solidFill>
              </a:rPr>
              <a:t>Executive summary</a:t>
            </a:r>
          </a:p>
          <a:p>
            <a:pPr marL="1200150" lvl="2" indent="-285750"/>
            <a:r>
              <a:rPr lang="en-US" sz="2100" dirty="0">
                <a:solidFill>
                  <a:srgbClr val="121435"/>
                </a:solidFill>
              </a:rPr>
              <a:t>Accomplishment statements</a:t>
            </a:r>
          </a:p>
          <a:p>
            <a:pPr marL="1200150" lvl="2" indent="-285750"/>
            <a:endParaRPr lang="en-US" sz="1600" dirty="0">
              <a:solidFill>
                <a:srgbClr val="121435"/>
              </a:solidFill>
            </a:endParaRPr>
          </a:p>
          <a:p>
            <a:pPr marL="742950" lvl="1" indent="-285750"/>
            <a:r>
              <a:rPr lang="en-US" dirty="0">
                <a:solidFill>
                  <a:srgbClr val="121435"/>
                </a:solidFill>
              </a:rPr>
              <a:t>Get resume questions answered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Email with materials sent after the workshop</a:t>
            </a:r>
          </a:p>
          <a:p>
            <a:pPr marL="457200" lvl="1" indent="0">
              <a:buNone/>
            </a:pPr>
            <a:endParaRPr lang="en-US" dirty="0"/>
          </a:p>
          <a:p>
            <a:pPr marL="742950" lvl="1" indent="-285750"/>
            <a:r>
              <a:rPr lang="en-US" dirty="0">
                <a:solidFill>
                  <a:srgbClr val="121435"/>
                </a:solidFill>
              </a:rPr>
              <a:t>Other job search materials can be found on </a:t>
            </a:r>
            <a:r>
              <a:rPr lang="en-US" dirty="0">
                <a:solidFill>
                  <a:srgbClr val="121435"/>
                </a:solidFill>
                <a:hlinkClick r:id="rId3"/>
              </a:rPr>
              <a:t>Blue Hire</a:t>
            </a:r>
            <a:r>
              <a:rPr lang="en-US" dirty="0">
                <a:solidFill>
                  <a:srgbClr val="121435"/>
                </a:solidFill>
              </a:rPr>
              <a:t> ExpoLearn pathway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912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11AB04BF-C1AD-43B6-940C-0382FFFDD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66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Lifecycle of Your Resume</a:t>
            </a:r>
          </a:p>
        </p:txBody>
      </p:sp>
      <p:sp>
        <p:nvSpPr>
          <p:cNvPr id="4" name="Rectangle 3"/>
          <p:cNvSpPr/>
          <p:nvPr/>
        </p:nvSpPr>
        <p:spPr>
          <a:xfrm>
            <a:off x="872569" y="2379519"/>
            <a:ext cx="2431472" cy="1288472"/>
          </a:xfrm>
          <a:prstGeom prst="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en-US" dirty="0">
                <a:solidFill>
                  <a:prstClr val="white"/>
                </a:solidFill>
              </a:rPr>
              <a:t>Applicant Tracking Software/Recruiter/ Search</a:t>
            </a:r>
          </a:p>
        </p:txBody>
      </p:sp>
      <p:sp>
        <p:nvSpPr>
          <p:cNvPr id="5" name="Rectangle 4"/>
          <p:cNvSpPr/>
          <p:nvPr/>
        </p:nvSpPr>
        <p:spPr>
          <a:xfrm>
            <a:off x="4825041" y="2389911"/>
            <a:ext cx="2431472" cy="1288472"/>
          </a:xfrm>
          <a:prstGeom prst="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en-US" dirty="0">
                <a:solidFill>
                  <a:prstClr val="white"/>
                </a:solidFill>
              </a:rPr>
              <a:t>Hiring Manager </a:t>
            </a:r>
          </a:p>
          <a:p>
            <a:pPr algn="ctr" defTabSz="609585"/>
            <a:r>
              <a:rPr lang="en-US" dirty="0">
                <a:solidFill>
                  <a:prstClr val="white"/>
                </a:solidFill>
              </a:rPr>
              <a:t>First Pass</a:t>
            </a:r>
          </a:p>
        </p:txBody>
      </p:sp>
      <p:sp>
        <p:nvSpPr>
          <p:cNvPr id="6" name="Rectangle 5"/>
          <p:cNvSpPr/>
          <p:nvPr/>
        </p:nvSpPr>
        <p:spPr>
          <a:xfrm>
            <a:off x="8522357" y="2389911"/>
            <a:ext cx="2431472" cy="1288472"/>
          </a:xfrm>
          <a:prstGeom prst="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en-US" dirty="0">
                <a:solidFill>
                  <a:prstClr val="white"/>
                </a:solidFill>
              </a:rPr>
              <a:t>Interview Team’s First Impression of YOU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2704" y="4042066"/>
            <a:ext cx="22289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/>
            <a:r>
              <a:rPr lang="en-US" sz="2400" dirty="0">
                <a:solidFill>
                  <a:prstClr val="black"/>
                </a:solidFill>
              </a:rPr>
              <a:t>May or may not apply to internal candidates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35582" y="4042064"/>
            <a:ext cx="25166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/>
            <a:r>
              <a:rPr lang="en-US" sz="2400" dirty="0">
                <a:solidFill>
                  <a:prstClr val="black"/>
                </a:solidFill>
              </a:rPr>
              <a:t>Top 1/3</a:t>
            </a:r>
            <a:r>
              <a:rPr lang="en-US" sz="2400" baseline="30000" dirty="0">
                <a:solidFill>
                  <a:prstClr val="black"/>
                </a:solidFill>
              </a:rPr>
              <a:t>rd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</a:p>
          <a:p>
            <a:pPr algn="ctr" defTabSz="609585"/>
            <a:r>
              <a:rPr lang="en-US" sz="2400" b="1" dirty="0">
                <a:solidFill>
                  <a:prstClr val="black"/>
                </a:solidFill>
              </a:rPr>
              <a:t>First Glance</a:t>
            </a:r>
          </a:p>
          <a:p>
            <a:pPr algn="ctr" defTabSz="609585"/>
            <a:r>
              <a:rPr lang="en-US" sz="2400" b="1" dirty="0">
                <a:solidFill>
                  <a:prstClr val="black"/>
                </a:solidFill>
              </a:rPr>
              <a:t>5-10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b="1" dirty="0">
                <a:solidFill>
                  <a:prstClr val="black"/>
                </a:solidFill>
              </a:rPr>
              <a:t>secs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</a:p>
          <a:p>
            <a:pPr algn="ctr" defTabSz="609585"/>
            <a:r>
              <a:rPr lang="en-US" sz="2400" dirty="0">
                <a:solidFill>
                  <a:prstClr val="black"/>
                </a:solidFill>
              </a:rPr>
              <a:t>to decision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5245" y="4027944"/>
            <a:ext cx="27168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/>
            <a:r>
              <a:rPr lang="en-US" sz="2400" dirty="0">
                <a:solidFill>
                  <a:prstClr val="black"/>
                </a:solidFill>
              </a:rPr>
              <a:t>If you made it this far, rest of the resume is reviewed in detail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3559197" y="2781439"/>
            <a:ext cx="978408" cy="48463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7406837" y="2781439"/>
            <a:ext cx="978408" cy="48463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dirty="0">
              <a:solidFill>
                <a:prstClr val="white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7215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C4AB45B2-81E3-4425-B7A8-59F3B12D5E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38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7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945" y="71406"/>
            <a:ext cx="8145318" cy="61605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82642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8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465" y="0"/>
            <a:ext cx="8791014" cy="63271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64568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9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692" y="-19521"/>
            <a:ext cx="7082126" cy="63356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058193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5c922b39-da2a-4863-bddf-2b30b3df583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4ada7ed3-81ca-4db7-a1b9-06ace151952d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2189651-e5c5-41e9-8412-f53ea8fe826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37c750c3-8745-4fcc-95cc-0bf7d5d6476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2c81c1b5-9c7f-4ec1-92a7-953d158aba3f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38741f27-5860-4be6-b1d9-905c73a81c4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1602</TotalTime>
  <Words>1119</Words>
  <Application>Microsoft Office PowerPoint</Application>
  <PresentationFormat>Widescreen</PresentationFormat>
  <Paragraphs>161</Paragraphs>
  <Slides>27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Arial</vt:lpstr>
      <vt:lpstr>Book Antiqua</vt:lpstr>
      <vt:lpstr>Calibri</vt:lpstr>
      <vt:lpstr>Calibri Light</vt:lpstr>
      <vt:lpstr>Intel Clear</vt:lpstr>
      <vt:lpstr>Intel Clear Pro</vt:lpstr>
      <vt:lpstr>Neo Sans Intel</vt:lpstr>
      <vt:lpstr>VAG Rounded Light</vt:lpstr>
      <vt:lpstr>VAG Rounded Thin</vt:lpstr>
      <vt:lpstr>Wingdings</vt:lpstr>
      <vt:lpstr>Office Theme</vt:lpstr>
      <vt:lpstr>Jumpstart your job search</vt:lpstr>
      <vt:lpstr>PowerPoint Presentation</vt:lpstr>
      <vt:lpstr>What to Expect</vt:lpstr>
      <vt:lpstr>PowerPoint Presentation</vt:lpstr>
      <vt:lpstr>The Lifecycle of Your Resume</vt:lpstr>
      <vt:lpstr>PowerPoint Presentation</vt:lpstr>
      <vt:lpstr>PowerPoint Presentation</vt:lpstr>
      <vt:lpstr>PowerPoint Presentation</vt:lpstr>
      <vt:lpstr>PowerPoint Presentation</vt:lpstr>
      <vt:lpstr>10 second review</vt:lpstr>
      <vt:lpstr>PowerPoint Presentation</vt:lpstr>
      <vt:lpstr>PowerPoint Presentation</vt:lpstr>
      <vt:lpstr>Focus on the top 1/3</vt:lpstr>
      <vt:lpstr>Additional Sections</vt:lpstr>
      <vt:lpstr>PowerPoint Presentation</vt:lpstr>
      <vt:lpstr>Showcase your Accomplishments</vt:lpstr>
      <vt:lpstr>Accomplishments</vt:lpstr>
      <vt:lpstr>Accomplishments</vt:lpstr>
      <vt:lpstr>Accomplishments</vt:lpstr>
      <vt:lpstr>PowerPoint Presentation</vt:lpstr>
      <vt:lpstr>Use Power Adjectives &amp; Power Verbs</vt:lpstr>
      <vt:lpstr>Example Executive Summaries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Trueman, Jessica R</dc:creator>
  <cp:keywords>CTPClassification=CTP_NT</cp:keywords>
  <cp:lastModifiedBy>Trueman, Jessica R</cp:lastModifiedBy>
  <cp:revision>67</cp:revision>
  <dcterms:created xsi:type="dcterms:W3CDTF">2020-01-13T21:43:59Z</dcterms:created>
  <dcterms:modified xsi:type="dcterms:W3CDTF">2022-12-19T18:59:07Z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151696fc-bde7-46d9-9e74-ef9502deb02a</vt:lpwstr>
  </property>
  <property fmtid="{D5CDD505-2E9C-101B-9397-08002B2CF9AE}" pid="3" name="CTP_TimeStamp">
    <vt:lpwstr>2020-02-18 18:57:53Z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